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14"/>
  </p:notesMasterIdLst>
  <p:sldIdLst>
    <p:sldId id="311" r:id="rId5"/>
    <p:sldId id="361" r:id="rId6"/>
    <p:sldId id="354" r:id="rId7"/>
    <p:sldId id="355" r:id="rId8"/>
    <p:sldId id="356" r:id="rId9"/>
    <p:sldId id="357" r:id="rId10"/>
    <p:sldId id="358" r:id="rId11"/>
    <p:sldId id="360" r:id="rId12"/>
    <p:sldId id="359" r:id="rId1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c Vladimír Mgr." initials="LVM" lastIdx="1" clrIdx="0">
    <p:extLst>
      <p:ext uri="{19B8F6BF-5375-455C-9EA6-DF929625EA0E}">
        <p15:presenceInfo xmlns:p15="http://schemas.microsoft.com/office/powerpoint/2012/main" userId="S-1-5-21-546485500-1578478505-2966661195-248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219" autoAdjust="0"/>
  </p:normalViewPr>
  <p:slideViewPr>
    <p:cSldViewPr>
      <p:cViewPr varScale="1">
        <p:scale>
          <a:sx n="100" d="100"/>
          <a:sy n="100" d="100"/>
        </p:scale>
        <p:origin x="1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05F35-8AAD-4085-A90B-54338EB93A64}" type="datetimeFigureOut">
              <a:rPr lang="cs-CZ" smtClean="0"/>
              <a:pPr/>
              <a:t>26.4.2016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1EE23-5C2D-4054-826A-86EC4DF143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414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26.4.2016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26.4.2016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26.4.2016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26.4.2016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26.4.2016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7DC-7CAC-462B-BF9A-C140CA6D3510}" type="datetimeFigureOut">
              <a:rPr lang="cs-CZ" smtClean="0"/>
              <a:pPr/>
              <a:t>26.4.2016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B0307DC-7CAC-462B-BF9A-C140CA6D3510}" type="datetimeFigureOut">
              <a:rPr lang="cs-CZ" smtClean="0"/>
              <a:pPr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wedge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486"/>
            <a:ext cx="9144000" cy="792088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29000">
                <a:srgbClr val="85C2FF"/>
              </a:gs>
              <a:gs pos="52000">
                <a:srgbClr val="C4D6EB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  <a:effectLst>
            <a:outerShdw blurRad="774700" dist="215900" dir="5400000" sx="92000" sy="92000" algn="t" rotWithShape="0">
              <a:schemeClr val="tx2">
                <a:lumMod val="40000"/>
                <a:lumOff val="60000"/>
                <a:alpha val="4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Picture 20" descr="paveza_pruhl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7" y="908720"/>
            <a:ext cx="2021409" cy="2150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467543" y="165175"/>
            <a:ext cx="7652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spc="3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Celní správa České republiky</a:t>
            </a:r>
            <a:endParaRPr lang="cs-CZ" sz="3200" b="1" spc="3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2" name="Vývojový diagram: údaje 11"/>
          <p:cNvSpPr/>
          <p:nvPr/>
        </p:nvSpPr>
        <p:spPr>
          <a:xfrm>
            <a:off x="5792445" y="6318946"/>
            <a:ext cx="3337883" cy="539054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8491"/>
              <a:gd name="connsiteY0" fmla="*/ 10000 h 10000"/>
              <a:gd name="connsiteX1" fmla="*/ 554 w 8491"/>
              <a:gd name="connsiteY1" fmla="*/ 0 h 10000"/>
              <a:gd name="connsiteX2" fmla="*/ 8491 w 8491"/>
              <a:gd name="connsiteY2" fmla="*/ 0 h 10000"/>
              <a:gd name="connsiteX3" fmla="*/ 8000 w 8491"/>
              <a:gd name="connsiteY3" fmla="*/ 10000 h 10000"/>
              <a:gd name="connsiteX4" fmla="*/ 0 w 8491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91" h="10000">
                <a:moveTo>
                  <a:pt x="0" y="10000"/>
                </a:moveTo>
                <a:cubicBezTo>
                  <a:pt x="185" y="6667"/>
                  <a:pt x="369" y="3333"/>
                  <a:pt x="554" y="0"/>
                </a:cubicBezTo>
                <a:lnTo>
                  <a:pt x="8491" y="0"/>
                </a:lnTo>
                <a:cubicBezTo>
                  <a:pt x="8327" y="3333"/>
                  <a:pt x="8164" y="6667"/>
                  <a:pt x="8000" y="10000"/>
                </a:cubicBezTo>
                <a:lnTo>
                  <a:pt x="0" y="1000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43000">
                <a:srgbClr val="85C2FF"/>
              </a:gs>
              <a:gs pos="100000">
                <a:schemeClr val="bg1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0" name="Pěticípá hvězda 19"/>
          <p:cNvSpPr/>
          <p:nvPr/>
        </p:nvSpPr>
        <p:spPr>
          <a:xfrm>
            <a:off x="8120181" y="2132856"/>
            <a:ext cx="593263" cy="540060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5" name="Pěticípá hvězda 24"/>
          <p:cNvSpPr/>
          <p:nvPr/>
        </p:nvSpPr>
        <p:spPr>
          <a:xfrm>
            <a:off x="6810115" y="2276871"/>
            <a:ext cx="651271" cy="580213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6" name="Pěticípá hvězda 25"/>
          <p:cNvSpPr/>
          <p:nvPr/>
        </p:nvSpPr>
        <p:spPr>
          <a:xfrm>
            <a:off x="5634800" y="2857084"/>
            <a:ext cx="772080" cy="760319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7" name="Pěticípá hvězda 26"/>
          <p:cNvSpPr/>
          <p:nvPr/>
        </p:nvSpPr>
        <p:spPr>
          <a:xfrm>
            <a:off x="4949874" y="4005064"/>
            <a:ext cx="1003523" cy="792088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8" name="Pěticípá hvězda 27"/>
          <p:cNvSpPr/>
          <p:nvPr/>
        </p:nvSpPr>
        <p:spPr>
          <a:xfrm>
            <a:off x="4786068" y="5185202"/>
            <a:ext cx="1167329" cy="908094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459577" y="645624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www.celnisprava.cz</a:t>
            </a:r>
            <a:endParaRPr lang="cs-CZ" dirty="0"/>
          </a:p>
        </p:txBody>
      </p:sp>
      <p:pic>
        <p:nvPicPr>
          <p:cNvPr id="14" name="Picture 18" descr="LOGO-small 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2801" y="0"/>
            <a:ext cx="792988" cy="79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/>
          <p:cNvSpPr/>
          <p:nvPr/>
        </p:nvSpPr>
        <p:spPr>
          <a:xfrm>
            <a:off x="-1" y="3181032"/>
            <a:ext cx="912387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4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ZMĚNY V PROVÁDĚCÍCH PŘEDPISECH – CELNÍ HODNOTA </a:t>
            </a:r>
          </a:p>
          <a:p>
            <a:pPr algn="ctr">
              <a:lnSpc>
                <a:spcPct val="150000"/>
              </a:lnSpc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(Stručný přehled k IA a DA k UCC)</a:t>
            </a:r>
            <a:endParaRPr lang="cs-CZ" sz="2800" b="1" dirty="0">
              <a:solidFill>
                <a:schemeClr val="accent1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cs-CZ" sz="2800" b="1" dirty="0">
              <a:solidFill>
                <a:schemeClr val="accent1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32671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848872" cy="5094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algn="just">
              <a:spcBef>
                <a:spcPts val="600"/>
              </a:spcBef>
              <a:spcAft>
                <a:spcPts val="0"/>
              </a:spcAft>
            </a:pPr>
            <a:r>
              <a:rPr lang="cs-CZ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 dni 1.5.2016 dochází k nabytí účinnosti </a:t>
            </a: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následujících nových celních předpisů </a:t>
            </a:r>
            <a:r>
              <a:rPr lang="cs-CZ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Unie:</a:t>
            </a:r>
            <a:endParaRPr lang="cs-CZ" sz="16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36195" lvl="1" indent="-28575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lphaLcParenR"/>
              <a:tabLst>
                <a:tab pos="540385" algn="l"/>
              </a:tabLst>
            </a:pPr>
            <a:r>
              <a:rPr lang="cs-CZ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nařízením Evropského parlamentu a Rady (EU) č. 952/2013 ze dne 9. října 2013, kterým se stanoví celní kodex Unie (dále jen „UCC“) ,</a:t>
            </a:r>
            <a:endParaRPr lang="cs-CZ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36195" lvl="1" indent="-28575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lphaLcParenR"/>
              <a:tabLst>
                <a:tab pos="540385" algn="l"/>
              </a:tabLst>
            </a:pPr>
            <a:r>
              <a:rPr lang="cs-CZ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nařízením </a:t>
            </a: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Komise v přenesené pravomoci (EU) 2015/2446 ze dne 28. července 2015, kterým se doplňuje nařízení Evropského parlamentu a Rady (EU) č. 952/2013, pokud jde o podrobná pravidla k některým ustanovením celního kodexu Unie, v platném </a:t>
            </a:r>
            <a:r>
              <a:rPr lang="cs-CZ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znění (dále jen „DA“),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36195" lvl="1" indent="-28575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lphaLcParenR"/>
              <a:tabLst>
                <a:tab pos="540385" algn="l"/>
              </a:tabLst>
            </a:pP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prováděcím nařízení Komise (EU) 2015/2447 ze dne 24. listopadu 2015, kterým se stanoví prováděcí pravidla k některým ustanovením nařízení Evropského parlamentu a Rady (EU) č. 952/2013, kterým se stanoví celní kodex </a:t>
            </a:r>
            <a:r>
              <a:rPr lang="cs-CZ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Unie (dále jen „IA“),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36195" lvl="1" indent="-28575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lphaLcParenR"/>
              <a:tabLst>
                <a:tab pos="540385" algn="l"/>
              </a:tabLst>
            </a:pP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nařízením Komise v přenesené pravomoci (EU) 2016/341 ze dne 17. prosince 2015 kterým se doplňuje nařízení Evropského parlamentu a Rady (EU) č. 952/2013, pokud jde o přechodná pravidla k některým ustanovením celního kodexu Unie, pokud příslušné elektronické systémy dosud nejsou v provozu, a kterým se mění nařízení v přenesené pravomoci (EU) </a:t>
            </a:r>
            <a:r>
              <a:rPr lang="cs-CZ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2015/2446 (dále jen „TDA“).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542844"/>
      </p:ext>
    </p:extLst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486"/>
            <a:ext cx="9144000" cy="792088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29000">
                <a:srgbClr val="85C2FF"/>
              </a:gs>
              <a:gs pos="52000">
                <a:srgbClr val="C4D6EB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  <a:effectLst>
            <a:outerShdw blurRad="774700" dist="215900" dir="5400000" sx="92000" sy="92000" algn="t" rotWithShape="0">
              <a:schemeClr val="tx2">
                <a:lumMod val="40000"/>
                <a:lumOff val="60000"/>
                <a:alpha val="4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Vývojový diagram: údaje 11"/>
          <p:cNvSpPr/>
          <p:nvPr/>
        </p:nvSpPr>
        <p:spPr>
          <a:xfrm>
            <a:off x="5792445" y="6318946"/>
            <a:ext cx="3337883" cy="539054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8491"/>
              <a:gd name="connsiteY0" fmla="*/ 10000 h 10000"/>
              <a:gd name="connsiteX1" fmla="*/ 554 w 8491"/>
              <a:gd name="connsiteY1" fmla="*/ 0 h 10000"/>
              <a:gd name="connsiteX2" fmla="*/ 8491 w 8491"/>
              <a:gd name="connsiteY2" fmla="*/ 0 h 10000"/>
              <a:gd name="connsiteX3" fmla="*/ 8000 w 8491"/>
              <a:gd name="connsiteY3" fmla="*/ 10000 h 10000"/>
              <a:gd name="connsiteX4" fmla="*/ 0 w 8491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91" h="10000">
                <a:moveTo>
                  <a:pt x="0" y="10000"/>
                </a:moveTo>
                <a:cubicBezTo>
                  <a:pt x="185" y="6667"/>
                  <a:pt x="369" y="3333"/>
                  <a:pt x="554" y="0"/>
                </a:cubicBezTo>
                <a:lnTo>
                  <a:pt x="8491" y="0"/>
                </a:lnTo>
                <a:cubicBezTo>
                  <a:pt x="8327" y="3333"/>
                  <a:pt x="8164" y="6667"/>
                  <a:pt x="8000" y="10000"/>
                </a:cubicBezTo>
                <a:lnTo>
                  <a:pt x="0" y="1000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43000">
                <a:srgbClr val="85C2FF"/>
              </a:gs>
              <a:gs pos="100000">
                <a:schemeClr val="bg1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0" name="Pěticípá hvězda 19"/>
          <p:cNvSpPr/>
          <p:nvPr/>
        </p:nvSpPr>
        <p:spPr>
          <a:xfrm>
            <a:off x="8120181" y="2132856"/>
            <a:ext cx="593263" cy="540060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5" name="Pěticípá hvězda 24"/>
          <p:cNvSpPr/>
          <p:nvPr/>
        </p:nvSpPr>
        <p:spPr>
          <a:xfrm>
            <a:off x="6810115" y="2276871"/>
            <a:ext cx="651271" cy="580213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6" name="Pěticípá hvězda 25"/>
          <p:cNvSpPr/>
          <p:nvPr/>
        </p:nvSpPr>
        <p:spPr>
          <a:xfrm>
            <a:off x="5634800" y="2857084"/>
            <a:ext cx="772080" cy="760319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7" name="Pěticípá hvězda 26"/>
          <p:cNvSpPr/>
          <p:nvPr/>
        </p:nvSpPr>
        <p:spPr>
          <a:xfrm>
            <a:off x="4949874" y="4005064"/>
            <a:ext cx="1003523" cy="792088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8" name="Pěticípá hvězda 27"/>
          <p:cNvSpPr/>
          <p:nvPr/>
        </p:nvSpPr>
        <p:spPr>
          <a:xfrm>
            <a:off x="4786068" y="5185202"/>
            <a:ext cx="1167329" cy="908094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459577" y="645624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www.celnisprava.cz</a:t>
            </a:r>
            <a:endParaRPr lang="cs-CZ" dirty="0"/>
          </a:p>
        </p:txBody>
      </p:sp>
      <p:pic>
        <p:nvPicPr>
          <p:cNvPr id="14" name="Picture 18" descr="LOGO-smal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2801" y="0"/>
            <a:ext cx="792988" cy="79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Zástupný symbol pro obsah 2"/>
          <p:cNvSpPr txBox="1">
            <a:spLocks/>
          </p:cNvSpPr>
          <p:nvPr/>
        </p:nvSpPr>
        <p:spPr>
          <a:xfrm>
            <a:off x="251520" y="1484784"/>
            <a:ext cx="8784976" cy="5340789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indent="-319088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Symbol" panose="05050102010706020507" pitchFamily="18" charset="2"/>
              <a:buChar char="·"/>
            </a:pPr>
            <a:r>
              <a:rPr lang="cs-CZ" sz="2400" dirty="0" smtClean="0"/>
              <a:t>IA ruší pravidlo uznávání předchozího prodeje v řetězci postupných prodejů jako základu pro určení celní hodnoty.</a:t>
            </a:r>
          </a:p>
          <a:p>
            <a:pPr marL="365125" indent="-319088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Symbol" panose="05050102010706020507" pitchFamily="18" charset="2"/>
              <a:buChar char="·"/>
            </a:pPr>
            <a:r>
              <a:rPr lang="cs-CZ" sz="2400" dirty="0" smtClean="0"/>
              <a:t>Hodnota transakce zboží se určí v okamžiku přijetí celního prohlášení na základě prodeje, ke kterému došlo bezprostředně před vstupem zboží na celní území EU (čl. 128 odst. 1 IA)</a:t>
            </a:r>
          </a:p>
          <a:p>
            <a:pPr marL="365125" indent="-319088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Symbol" panose="05050102010706020507" pitchFamily="18" charset="2"/>
              <a:buChar char="·"/>
            </a:pPr>
            <a:r>
              <a:rPr lang="cs-CZ" sz="2400" dirty="0"/>
              <a:t>Pokud je zboží prodáváno pro vývoz na celní území Unie nikoli před vstupem zboží na dané celní území, ale v okamžiku, kdy je v dočasném uskladnění nebo je propuštěno do zvláštního režimu s výjimkou vnitřního tranzitu, konečného užití nebo pasivního zušlechťovacího styku, určí se převodní hodnota na základě tohoto </a:t>
            </a:r>
            <a:r>
              <a:rPr lang="cs-CZ" sz="2400" dirty="0" smtClean="0"/>
              <a:t>prodeje (čl. 128 odst. 2 IA). </a:t>
            </a:r>
            <a:endParaRPr lang="cs-CZ" sz="2400" dirty="0"/>
          </a:p>
          <a:p>
            <a:pPr marL="45720" indent="0">
              <a:buNone/>
            </a:pPr>
            <a:r>
              <a:rPr lang="cs-CZ" sz="2400" dirty="0" smtClean="0"/>
              <a:t>Článek </a:t>
            </a:r>
            <a:r>
              <a:rPr lang="cs-CZ" sz="2400" dirty="0"/>
              <a:t>347 IA – dočasná výjimka, </a:t>
            </a:r>
            <a:r>
              <a:rPr lang="cs-CZ" sz="2400" dirty="0" smtClean="0"/>
              <a:t>týkající </a:t>
            </a:r>
            <a:r>
              <a:rPr lang="cs-CZ" sz="2400" dirty="0"/>
              <a:t>se </a:t>
            </a:r>
            <a:r>
              <a:rPr lang="cs-CZ" sz="2400" dirty="0" smtClean="0"/>
              <a:t>čl. 128 odst. 1 IA :</a:t>
            </a:r>
            <a:endParaRPr lang="cs-CZ" sz="2400" dirty="0"/>
          </a:p>
          <a:p>
            <a:pPr marL="46037" indent="0" algn="just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cs-CZ" sz="2400" dirty="0" smtClean="0"/>
              <a:t>1. Je-li </a:t>
            </a:r>
            <a:r>
              <a:rPr lang="cs-CZ" sz="2400" dirty="0"/>
              <a:t>osoba, jejímž jménem je prohlášení podáno, vázána smlouvou, která byla uzavřena před 18. lednem 2016, lze převodní hodnotu zboží určit na základě prodeje, ke kterému došlo před prodejem </a:t>
            </a:r>
            <a:r>
              <a:rPr lang="cs-CZ" sz="2400" dirty="0" smtClean="0"/>
              <a:t>uvedeným v </a:t>
            </a:r>
            <a:r>
              <a:rPr lang="cs-CZ" sz="2400" dirty="0"/>
              <a:t>čl. 128 </a:t>
            </a:r>
            <a:r>
              <a:rPr lang="cs-CZ" sz="2400" dirty="0" smtClean="0"/>
              <a:t>odst. </a:t>
            </a:r>
            <a:r>
              <a:rPr lang="cs-CZ" sz="2400" dirty="0"/>
              <a:t>1 tohoto nařízení. </a:t>
            </a:r>
          </a:p>
          <a:p>
            <a:pPr marL="46037" indent="0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</a:pPr>
            <a:r>
              <a:rPr lang="pt-BR" sz="2400" dirty="0"/>
              <a:t>2. Tento článek se použije do 31. prosince 2017. </a:t>
            </a:r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539551" y="64573"/>
            <a:ext cx="780324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schemeClr val="accent1">
                    <a:lumMod val="50000"/>
                  </a:schemeClr>
                </a:solidFill>
              </a:rPr>
              <a:t>Hodnota zboží pro celní účely – převodní </a:t>
            </a: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hodnota (</a:t>
            </a: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</a:rPr>
              <a:t>čl. 70 odst. 1 UCC a čl. 128 IA</a:t>
            </a: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) </a:t>
            </a:r>
            <a:endParaRPr lang="en-GB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6" name="Picture 20" descr="paveza_pruhle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74263"/>
            <a:ext cx="629595" cy="669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09809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486"/>
            <a:ext cx="9144000" cy="792088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29000">
                <a:srgbClr val="85C2FF"/>
              </a:gs>
              <a:gs pos="52000">
                <a:srgbClr val="C4D6EB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  <a:effectLst>
            <a:outerShdw blurRad="774700" dist="215900" dir="5400000" sx="92000" sy="92000" algn="t" rotWithShape="0">
              <a:schemeClr val="tx2">
                <a:lumMod val="40000"/>
                <a:lumOff val="60000"/>
                <a:alpha val="4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Vývojový diagram: údaje 11"/>
          <p:cNvSpPr/>
          <p:nvPr/>
        </p:nvSpPr>
        <p:spPr>
          <a:xfrm>
            <a:off x="5792445" y="6318946"/>
            <a:ext cx="3337883" cy="539054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8491"/>
              <a:gd name="connsiteY0" fmla="*/ 10000 h 10000"/>
              <a:gd name="connsiteX1" fmla="*/ 554 w 8491"/>
              <a:gd name="connsiteY1" fmla="*/ 0 h 10000"/>
              <a:gd name="connsiteX2" fmla="*/ 8491 w 8491"/>
              <a:gd name="connsiteY2" fmla="*/ 0 h 10000"/>
              <a:gd name="connsiteX3" fmla="*/ 8000 w 8491"/>
              <a:gd name="connsiteY3" fmla="*/ 10000 h 10000"/>
              <a:gd name="connsiteX4" fmla="*/ 0 w 8491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91" h="10000">
                <a:moveTo>
                  <a:pt x="0" y="10000"/>
                </a:moveTo>
                <a:cubicBezTo>
                  <a:pt x="185" y="6667"/>
                  <a:pt x="369" y="3333"/>
                  <a:pt x="554" y="0"/>
                </a:cubicBezTo>
                <a:lnTo>
                  <a:pt x="8491" y="0"/>
                </a:lnTo>
                <a:cubicBezTo>
                  <a:pt x="8327" y="3333"/>
                  <a:pt x="8164" y="6667"/>
                  <a:pt x="8000" y="10000"/>
                </a:cubicBezTo>
                <a:lnTo>
                  <a:pt x="0" y="1000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43000">
                <a:srgbClr val="85C2FF"/>
              </a:gs>
              <a:gs pos="100000">
                <a:schemeClr val="bg1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0" name="Pěticípá hvězda 19"/>
          <p:cNvSpPr/>
          <p:nvPr/>
        </p:nvSpPr>
        <p:spPr>
          <a:xfrm>
            <a:off x="8120181" y="2132856"/>
            <a:ext cx="593263" cy="540060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5" name="Pěticípá hvězda 24"/>
          <p:cNvSpPr/>
          <p:nvPr/>
        </p:nvSpPr>
        <p:spPr>
          <a:xfrm>
            <a:off x="6810115" y="2276871"/>
            <a:ext cx="651271" cy="580213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6" name="Pěticípá hvězda 25"/>
          <p:cNvSpPr/>
          <p:nvPr/>
        </p:nvSpPr>
        <p:spPr>
          <a:xfrm>
            <a:off x="5634800" y="2857084"/>
            <a:ext cx="772080" cy="760319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7" name="Pěticípá hvězda 26"/>
          <p:cNvSpPr/>
          <p:nvPr/>
        </p:nvSpPr>
        <p:spPr>
          <a:xfrm>
            <a:off x="4949874" y="4005064"/>
            <a:ext cx="1003523" cy="792088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8" name="Pěticípá hvězda 27"/>
          <p:cNvSpPr/>
          <p:nvPr/>
        </p:nvSpPr>
        <p:spPr>
          <a:xfrm>
            <a:off x="4786068" y="5185202"/>
            <a:ext cx="1167329" cy="908094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459577" y="645624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www.celnisprava.cz</a:t>
            </a:r>
            <a:endParaRPr lang="cs-CZ" dirty="0"/>
          </a:p>
        </p:txBody>
      </p:sp>
      <p:pic>
        <p:nvPicPr>
          <p:cNvPr id="14" name="Picture 18" descr="LOGO-smal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2801" y="0"/>
            <a:ext cx="792988" cy="79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0" descr="paveza_pruhle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74263"/>
            <a:ext cx="629595" cy="669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bdélník 14"/>
          <p:cNvSpPr/>
          <p:nvPr/>
        </p:nvSpPr>
        <p:spPr>
          <a:xfrm>
            <a:off x="539551" y="64573"/>
            <a:ext cx="78032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schemeClr val="accent1">
                    <a:lumMod val="50000"/>
                  </a:schemeClr>
                </a:solidFill>
              </a:rPr>
              <a:t>Slevy  (čl. 70 odst. 1 a 2 UCC, čl. 130 IA) </a:t>
            </a:r>
            <a:endParaRPr lang="en-GB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79511" y="1131728"/>
            <a:ext cx="894436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Problematika slev byla nově přímo uvedena do samostatného ustanovení, přičemž základní princip pro akceptaci slevy zůstal, tj. že sleva musí být smluvně upravena v okamžiku přijetí celního prohlášení a slevy vyplývající ze změn smlouvy po okamžiku přijetí celního prohlášení nebudou akceptovány pro účely určení či úpravy celní hodnoty. </a:t>
            </a:r>
            <a:endParaRPr lang="cs-CZ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dirty="0" smtClean="0"/>
          </a:p>
          <a:p>
            <a:r>
              <a:rPr lang="cs-CZ" dirty="0" smtClean="0"/>
              <a:t>Citace čl. 130 IA: 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1. Pro </a:t>
            </a:r>
            <a:r>
              <a:rPr lang="cs-CZ" dirty="0"/>
              <a:t>účely určování celní hodnoty podle čl. 70 odst. 1 kodexu se slevy zohledňují, jestliže je uplatnění slev a jejich výše v době přijetí celního prohlášení upraveno v prodejní smlouvě. </a:t>
            </a:r>
          </a:p>
          <a:p>
            <a:r>
              <a:rPr lang="cs-CZ" dirty="0"/>
              <a:t>2. Slevy za včasnou platbu se zohledňují u zboží, za nějž cena nebyla v okamžiku přijetí celního prohlášení skutečně zaplacena. </a:t>
            </a:r>
          </a:p>
          <a:p>
            <a:r>
              <a:rPr lang="cs-CZ" dirty="0"/>
              <a:t>3. Ke slevám založeným na úpravách provedených ve smlouvě po přijetí celního prohlášení se nepřihlíží. </a:t>
            </a:r>
            <a:endParaRPr lang="cs-CZ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99362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486"/>
            <a:ext cx="9144000" cy="792088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29000">
                <a:srgbClr val="85C2FF"/>
              </a:gs>
              <a:gs pos="52000">
                <a:srgbClr val="C4D6EB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  <a:effectLst>
            <a:outerShdw blurRad="774700" dist="215900" dir="5400000" sx="92000" sy="92000" algn="t" rotWithShape="0">
              <a:schemeClr val="tx2">
                <a:lumMod val="40000"/>
                <a:lumOff val="60000"/>
                <a:alpha val="4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Vývojový diagram: údaje 11"/>
          <p:cNvSpPr/>
          <p:nvPr/>
        </p:nvSpPr>
        <p:spPr>
          <a:xfrm>
            <a:off x="5792445" y="6318946"/>
            <a:ext cx="3337883" cy="539054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8491"/>
              <a:gd name="connsiteY0" fmla="*/ 10000 h 10000"/>
              <a:gd name="connsiteX1" fmla="*/ 554 w 8491"/>
              <a:gd name="connsiteY1" fmla="*/ 0 h 10000"/>
              <a:gd name="connsiteX2" fmla="*/ 8491 w 8491"/>
              <a:gd name="connsiteY2" fmla="*/ 0 h 10000"/>
              <a:gd name="connsiteX3" fmla="*/ 8000 w 8491"/>
              <a:gd name="connsiteY3" fmla="*/ 10000 h 10000"/>
              <a:gd name="connsiteX4" fmla="*/ 0 w 8491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91" h="10000">
                <a:moveTo>
                  <a:pt x="0" y="10000"/>
                </a:moveTo>
                <a:cubicBezTo>
                  <a:pt x="185" y="6667"/>
                  <a:pt x="369" y="3333"/>
                  <a:pt x="554" y="0"/>
                </a:cubicBezTo>
                <a:lnTo>
                  <a:pt x="8491" y="0"/>
                </a:lnTo>
                <a:cubicBezTo>
                  <a:pt x="8327" y="3333"/>
                  <a:pt x="8164" y="6667"/>
                  <a:pt x="8000" y="10000"/>
                </a:cubicBezTo>
                <a:lnTo>
                  <a:pt x="0" y="1000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43000">
                <a:srgbClr val="85C2FF"/>
              </a:gs>
              <a:gs pos="100000">
                <a:schemeClr val="bg1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0" name="Pěticípá hvězda 19"/>
          <p:cNvSpPr/>
          <p:nvPr/>
        </p:nvSpPr>
        <p:spPr>
          <a:xfrm>
            <a:off x="8120181" y="2132856"/>
            <a:ext cx="593263" cy="540060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5" name="Pěticípá hvězda 24"/>
          <p:cNvSpPr/>
          <p:nvPr/>
        </p:nvSpPr>
        <p:spPr>
          <a:xfrm>
            <a:off x="6810115" y="2276871"/>
            <a:ext cx="651271" cy="580213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6" name="Pěticípá hvězda 25"/>
          <p:cNvSpPr/>
          <p:nvPr/>
        </p:nvSpPr>
        <p:spPr>
          <a:xfrm>
            <a:off x="5634800" y="2857084"/>
            <a:ext cx="772080" cy="760319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7" name="Pěticípá hvězda 26"/>
          <p:cNvSpPr/>
          <p:nvPr/>
        </p:nvSpPr>
        <p:spPr>
          <a:xfrm>
            <a:off x="4949874" y="4005064"/>
            <a:ext cx="1003523" cy="792088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8" name="Pěticípá hvězda 27"/>
          <p:cNvSpPr/>
          <p:nvPr/>
        </p:nvSpPr>
        <p:spPr>
          <a:xfrm>
            <a:off x="4786068" y="5185202"/>
            <a:ext cx="1167329" cy="908094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459577" y="645624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www.celnisprava.cz</a:t>
            </a:r>
            <a:endParaRPr lang="cs-CZ" dirty="0"/>
          </a:p>
        </p:txBody>
      </p:sp>
      <p:pic>
        <p:nvPicPr>
          <p:cNvPr id="14" name="Picture 18" descr="LOGO-smal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2801" y="0"/>
            <a:ext cx="792988" cy="79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0" descr="paveza_pruhle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74263"/>
            <a:ext cx="629595" cy="669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ástupný symbol pro obsah 2"/>
          <p:cNvSpPr txBox="1">
            <a:spLocks/>
          </p:cNvSpPr>
          <p:nvPr/>
        </p:nvSpPr>
        <p:spPr>
          <a:xfrm>
            <a:off x="323528" y="1131728"/>
            <a:ext cx="8640960" cy="3074201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1" indent="-280988">
              <a:buClr>
                <a:schemeClr val="accent1">
                  <a:lumMod val="50000"/>
                </a:schemeClr>
              </a:buClr>
              <a:buFont typeface="Symbol" panose="05050102010706020507" pitchFamily="18" charset="2"/>
              <a:buChar char="·"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Poplatky vybírané za poštovní zásilky </a:t>
            </a:r>
          </a:p>
          <a:p>
            <a:pPr marL="84137" lvl="1" indent="0">
              <a:buClr>
                <a:schemeClr val="accent1">
                  <a:lumMod val="50000"/>
                </a:schemeClr>
              </a:buClr>
              <a:buNone/>
            </a:pPr>
            <a:endParaRPr lang="cs-CZ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65125" lvl="1" indent="-280988">
              <a:buClr>
                <a:schemeClr val="accent1">
                  <a:lumMod val="50000"/>
                </a:schemeClr>
              </a:buClr>
              <a:buFont typeface="Symbol" panose="05050102010706020507" pitchFamily="18" charset="2"/>
              <a:buChar char="·"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Toto ustanovení obsahuje již pouze jediný odstavec, který stanoví, že:</a:t>
            </a:r>
          </a:p>
          <a:p>
            <a:pPr marL="84137" lvl="1" indent="0" algn="just">
              <a:buClr>
                <a:schemeClr val="accent1">
                  <a:lumMod val="50000"/>
                </a:schemeClr>
              </a:buClr>
              <a:buNone/>
            </a:pPr>
            <a:r>
              <a:rPr lang="cs-CZ" sz="2400" b="1" u="sng" dirty="0" smtClean="0">
                <a:solidFill>
                  <a:schemeClr val="accent1">
                    <a:lumMod val="50000"/>
                  </a:schemeClr>
                </a:solidFill>
              </a:rPr>
              <a:t>Poštovné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 vybírané za zboží zasílané poštou až na místo určení                  se s výjimkou dodatečných poštovních poplatků vybíraných na celním území EU </a:t>
            </a:r>
            <a:r>
              <a:rPr lang="cs-CZ" sz="2400" b="1" u="sng" dirty="0" smtClean="0">
                <a:solidFill>
                  <a:schemeClr val="accent1">
                    <a:lumMod val="50000"/>
                  </a:schemeClr>
                </a:solidFill>
              </a:rPr>
              <a:t>zahrnuje do celní hodnoty tohoto zboží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pPr marL="365125" lvl="1" indent="-280988">
              <a:buClr>
                <a:schemeClr val="accent1">
                  <a:lumMod val="50000"/>
                </a:schemeClr>
              </a:buClr>
              <a:buFont typeface="Symbol" panose="05050102010706020507" pitchFamily="18" charset="2"/>
              <a:buChar char="·"/>
            </a:pPr>
            <a:endParaRPr lang="cs-CZ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539551" y="64573"/>
            <a:ext cx="78032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Poštovné  </a:t>
            </a: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</a:rPr>
              <a:t>(čl. 70 odst. 1 </a:t>
            </a: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UCC</a:t>
            </a: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</a:rPr>
              <a:t>, čl. </a:t>
            </a: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139 </a:t>
            </a: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</a:rPr>
              <a:t>IA) </a:t>
            </a:r>
            <a:endParaRPr lang="en-GB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27776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486"/>
            <a:ext cx="9144000" cy="792088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29000">
                <a:srgbClr val="85C2FF"/>
              </a:gs>
              <a:gs pos="52000">
                <a:srgbClr val="C4D6EB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  <a:effectLst>
            <a:outerShdw blurRad="774700" dist="215900" dir="5400000" sx="92000" sy="92000" algn="t" rotWithShape="0">
              <a:schemeClr val="tx2">
                <a:lumMod val="40000"/>
                <a:lumOff val="60000"/>
                <a:alpha val="4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Vývojový diagram: údaje 11"/>
          <p:cNvSpPr/>
          <p:nvPr/>
        </p:nvSpPr>
        <p:spPr>
          <a:xfrm>
            <a:off x="5792445" y="6318946"/>
            <a:ext cx="3337883" cy="539054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8491"/>
              <a:gd name="connsiteY0" fmla="*/ 10000 h 10000"/>
              <a:gd name="connsiteX1" fmla="*/ 554 w 8491"/>
              <a:gd name="connsiteY1" fmla="*/ 0 h 10000"/>
              <a:gd name="connsiteX2" fmla="*/ 8491 w 8491"/>
              <a:gd name="connsiteY2" fmla="*/ 0 h 10000"/>
              <a:gd name="connsiteX3" fmla="*/ 8000 w 8491"/>
              <a:gd name="connsiteY3" fmla="*/ 10000 h 10000"/>
              <a:gd name="connsiteX4" fmla="*/ 0 w 8491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91" h="10000">
                <a:moveTo>
                  <a:pt x="0" y="10000"/>
                </a:moveTo>
                <a:cubicBezTo>
                  <a:pt x="185" y="6667"/>
                  <a:pt x="369" y="3333"/>
                  <a:pt x="554" y="0"/>
                </a:cubicBezTo>
                <a:lnTo>
                  <a:pt x="8491" y="0"/>
                </a:lnTo>
                <a:cubicBezTo>
                  <a:pt x="8327" y="3333"/>
                  <a:pt x="8164" y="6667"/>
                  <a:pt x="8000" y="10000"/>
                </a:cubicBezTo>
                <a:lnTo>
                  <a:pt x="0" y="1000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43000">
                <a:srgbClr val="85C2FF"/>
              </a:gs>
              <a:gs pos="100000">
                <a:schemeClr val="bg1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0" name="Pěticípá hvězda 19"/>
          <p:cNvSpPr/>
          <p:nvPr/>
        </p:nvSpPr>
        <p:spPr>
          <a:xfrm>
            <a:off x="8120181" y="2132856"/>
            <a:ext cx="593263" cy="540060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5" name="Pěticípá hvězda 24"/>
          <p:cNvSpPr/>
          <p:nvPr/>
        </p:nvSpPr>
        <p:spPr>
          <a:xfrm>
            <a:off x="6810115" y="2276871"/>
            <a:ext cx="651271" cy="580213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6" name="Pěticípá hvězda 25"/>
          <p:cNvSpPr/>
          <p:nvPr/>
        </p:nvSpPr>
        <p:spPr>
          <a:xfrm>
            <a:off x="5634800" y="2857084"/>
            <a:ext cx="772080" cy="760319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7" name="Pěticípá hvězda 26"/>
          <p:cNvSpPr/>
          <p:nvPr/>
        </p:nvSpPr>
        <p:spPr>
          <a:xfrm>
            <a:off x="4949874" y="4005064"/>
            <a:ext cx="1003523" cy="792088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8" name="Pěticípá hvězda 27"/>
          <p:cNvSpPr/>
          <p:nvPr/>
        </p:nvSpPr>
        <p:spPr>
          <a:xfrm>
            <a:off x="4786068" y="5185202"/>
            <a:ext cx="1167329" cy="908094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459577" y="645624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www.celnisprava.cz</a:t>
            </a:r>
            <a:endParaRPr lang="cs-CZ" dirty="0"/>
          </a:p>
        </p:txBody>
      </p:sp>
      <p:pic>
        <p:nvPicPr>
          <p:cNvPr id="14" name="Picture 18" descr="LOGO-smal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2801" y="0"/>
            <a:ext cx="792988" cy="79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0" descr="paveza_pruhle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74263"/>
            <a:ext cx="629595" cy="669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bdélník 14"/>
          <p:cNvSpPr/>
          <p:nvPr/>
        </p:nvSpPr>
        <p:spPr>
          <a:xfrm>
            <a:off x="539551" y="64573"/>
            <a:ext cx="780324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3200" b="1" dirty="0">
                <a:solidFill>
                  <a:schemeClr val="accent1">
                    <a:lumMod val="50000"/>
                  </a:schemeClr>
                </a:solidFill>
              </a:rPr>
              <a:t>Zjednodušení při určování celní hodnoty </a:t>
            </a:r>
          </a:p>
          <a:p>
            <a:pPr marL="45720" lvl="0" indent="0" algn="ctr">
              <a:buNone/>
            </a:pP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</a:rPr>
              <a:t>   (čl. 73 UCC, čl. 71 DA) </a:t>
            </a:r>
            <a:endParaRPr lang="cs-CZ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79512" y="2110204"/>
            <a:ext cx="88569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buClr>
                <a:schemeClr val="accent1">
                  <a:lumMod val="50000"/>
                </a:schemeClr>
              </a:buClr>
              <a:buFont typeface="Symbol" panose="05050102010706020507" pitchFamily="18" charset="2"/>
              <a:buChar char="·"/>
            </a:pP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V 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prováděcích </a:t>
            </a: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předpisech 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účinných před 1.5.2016 bylo </a:t>
            </a: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možné zjednodušeným postupem určovat pouze připočitatelné náklady (doprava, pojištění licenční poplatky…) a odečitatelné náklady (doprava v EU, nákupní provize…). Již 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ze </a:t>
            </a: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samotného znění celního kodexu Unie 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vyplývá </a:t>
            </a: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změna spočívající v umožnění 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zjednodušeného </a:t>
            </a: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určování celní hodnoty i např. na výrobní náklady. </a:t>
            </a:r>
            <a:endParaRPr lang="cs-CZ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1" indent="-342900">
              <a:buClr>
                <a:schemeClr val="accent1">
                  <a:lumMod val="50000"/>
                </a:schemeClr>
              </a:buClr>
              <a:buFont typeface="Symbol" panose="05050102010706020507" pitchFamily="18" charset="2"/>
              <a:buChar char="·"/>
            </a:pPr>
            <a:endParaRPr lang="cs-CZ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1" indent="-342900">
              <a:buClr>
                <a:schemeClr val="accent1">
                  <a:lumMod val="50000"/>
                </a:schemeClr>
              </a:buClr>
              <a:buFont typeface="Symbol" panose="05050102010706020507" pitchFamily="18" charset="2"/>
              <a:buChar char="·"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Prováděcí </a:t>
            </a: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předpis stanoví 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v čl. 71 DA podmínky </a:t>
            </a: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pro povolení takového zjednodušeného postupu. </a:t>
            </a:r>
          </a:p>
        </p:txBody>
      </p:sp>
    </p:spTree>
    <p:extLst>
      <p:ext uri="{BB962C8B-B14F-4D97-AF65-F5344CB8AC3E}">
        <p14:creationId xmlns:p14="http://schemas.microsoft.com/office/powerpoint/2010/main" val="129736362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486"/>
            <a:ext cx="9144000" cy="792088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29000">
                <a:srgbClr val="85C2FF"/>
              </a:gs>
              <a:gs pos="52000">
                <a:srgbClr val="C4D6EB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  <a:effectLst>
            <a:outerShdw blurRad="774700" dist="215900" dir="5400000" sx="92000" sy="92000" algn="t" rotWithShape="0">
              <a:schemeClr val="tx2">
                <a:lumMod val="40000"/>
                <a:lumOff val="60000"/>
                <a:alpha val="4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Vývojový diagram: údaje 11"/>
          <p:cNvSpPr/>
          <p:nvPr/>
        </p:nvSpPr>
        <p:spPr>
          <a:xfrm>
            <a:off x="5792445" y="6318946"/>
            <a:ext cx="3337883" cy="539054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8491"/>
              <a:gd name="connsiteY0" fmla="*/ 10000 h 10000"/>
              <a:gd name="connsiteX1" fmla="*/ 554 w 8491"/>
              <a:gd name="connsiteY1" fmla="*/ 0 h 10000"/>
              <a:gd name="connsiteX2" fmla="*/ 8491 w 8491"/>
              <a:gd name="connsiteY2" fmla="*/ 0 h 10000"/>
              <a:gd name="connsiteX3" fmla="*/ 8000 w 8491"/>
              <a:gd name="connsiteY3" fmla="*/ 10000 h 10000"/>
              <a:gd name="connsiteX4" fmla="*/ 0 w 8491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91" h="10000">
                <a:moveTo>
                  <a:pt x="0" y="10000"/>
                </a:moveTo>
                <a:cubicBezTo>
                  <a:pt x="185" y="6667"/>
                  <a:pt x="369" y="3333"/>
                  <a:pt x="554" y="0"/>
                </a:cubicBezTo>
                <a:lnTo>
                  <a:pt x="8491" y="0"/>
                </a:lnTo>
                <a:cubicBezTo>
                  <a:pt x="8327" y="3333"/>
                  <a:pt x="8164" y="6667"/>
                  <a:pt x="8000" y="10000"/>
                </a:cubicBezTo>
                <a:lnTo>
                  <a:pt x="0" y="1000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43000">
                <a:srgbClr val="85C2FF"/>
              </a:gs>
              <a:gs pos="100000">
                <a:schemeClr val="bg1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0" name="Pěticípá hvězda 19"/>
          <p:cNvSpPr/>
          <p:nvPr/>
        </p:nvSpPr>
        <p:spPr>
          <a:xfrm>
            <a:off x="8120181" y="2132856"/>
            <a:ext cx="593263" cy="540060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5" name="Pěticípá hvězda 24"/>
          <p:cNvSpPr/>
          <p:nvPr/>
        </p:nvSpPr>
        <p:spPr>
          <a:xfrm>
            <a:off x="6810115" y="2276871"/>
            <a:ext cx="651271" cy="580213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6" name="Pěticípá hvězda 25"/>
          <p:cNvSpPr/>
          <p:nvPr/>
        </p:nvSpPr>
        <p:spPr>
          <a:xfrm>
            <a:off x="5634800" y="2857084"/>
            <a:ext cx="772080" cy="760319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7" name="Pěticípá hvězda 26"/>
          <p:cNvSpPr/>
          <p:nvPr/>
        </p:nvSpPr>
        <p:spPr>
          <a:xfrm>
            <a:off x="4949874" y="4005064"/>
            <a:ext cx="1003523" cy="792088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8" name="Pěticípá hvězda 27"/>
          <p:cNvSpPr/>
          <p:nvPr/>
        </p:nvSpPr>
        <p:spPr>
          <a:xfrm>
            <a:off x="4786068" y="5185202"/>
            <a:ext cx="1167329" cy="908094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459577" y="645624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www.celnisprava.cz</a:t>
            </a:r>
            <a:endParaRPr lang="cs-CZ" dirty="0"/>
          </a:p>
        </p:txBody>
      </p:sp>
      <p:pic>
        <p:nvPicPr>
          <p:cNvPr id="14" name="Picture 18" descr="LOGO-smal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2801" y="0"/>
            <a:ext cx="792988" cy="79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0" descr="paveza_pruhle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74263"/>
            <a:ext cx="629595" cy="669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bdélník 14"/>
          <p:cNvSpPr/>
          <p:nvPr/>
        </p:nvSpPr>
        <p:spPr>
          <a:xfrm>
            <a:off x="539551" y="64573"/>
            <a:ext cx="78032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>
                <a:solidFill>
                  <a:schemeClr val="accent1">
                    <a:lumMod val="50000"/>
                  </a:schemeClr>
                </a:solidFill>
              </a:rPr>
              <a:t>Prohlášení o údajích o celní hodnotě</a:t>
            </a:r>
            <a:endParaRPr lang="en-GB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51520" y="1017252"/>
            <a:ext cx="87849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Clr>
                <a:schemeClr val="accent1">
                  <a:lumMod val="50000"/>
                </a:schemeClr>
              </a:buClr>
              <a:buFont typeface="Symbol" panose="05050102010706020507" pitchFamily="18" charset="2"/>
              <a:buChar char="·"/>
            </a:pP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Prohlášení o údajích o celní hodnotě 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upravuje UCC DA </a:t>
            </a: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Příloha 1, part 1/3 - Příloha B, kap.3 oddíl 2 pozn. 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20</a:t>
            </a:r>
          </a:p>
          <a:p>
            <a:pPr marL="342900" lvl="0" indent="-342900">
              <a:buClr>
                <a:schemeClr val="accent1">
                  <a:lumMod val="50000"/>
                </a:schemeClr>
              </a:buClr>
              <a:buFont typeface="Symbol" panose="05050102010706020507" pitchFamily="18" charset="2"/>
              <a:buChar char="·"/>
            </a:pPr>
            <a:endParaRPr lang="cs-CZ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>
              <a:buClr>
                <a:schemeClr val="accent1">
                  <a:lumMod val="50000"/>
                </a:schemeClr>
              </a:buClr>
              <a:buFont typeface="Symbol" panose="05050102010706020507" pitchFamily="18" charset="2"/>
              <a:buChar char="·"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 rámci tohoto ustanovení 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byl změněn limit stanovený do 30.4.2016 </a:t>
            </a: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čl. 179 odst. 1 písm. a) Nařízení Komise (EHS) č. 2454/93 tj. nevyžadování předkládání Prohlášení o údajích o celní hodnotě, jestliže hodnota jedné zásilky dováženého zboží nepřesahuje 10 000 EUR, pokud se nejedná o část zásilky nebo o opakované zásilky téhož odesilatele témuž příjemci. Tento limit je 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nově zvýšen </a:t>
            </a: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na 20 000 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EUR /od 1.5. 2016 dle čl. 6 odst. 5 písm. a) TDA/. </a:t>
            </a:r>
          </a:p>
          <a:p>
            <a:pPr marL="342900" indent="-342900">
              <a:buClr>
                <a:schemeClr val="accent1">
                  <a:lumMod val="50000"/>
                </a:schemeClr>
              </a:buClr>
              <a:buFont typeface="Symbol" panose="05050102010706020507" pitchFamily="18" charset="2"/>
              <a:buChar char="·"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Návrh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již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sice nepředpokládá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písemnou „formulářovou“ formu podání Prohlášení o údajích o celní hodnotě D.V.1 a tyto údaje budou součástí celního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prohlášení, ale dle čl. 6 Nařízení Komise v přenesené pravomoci  (EU) 2016/341, lze prohlášení o údajích o celní hodnotě D.V.1 přechodně používat až do dne nasazení AIS (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Automated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Import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System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) nejdéle však do 31. 12. 2020).</a:t>
            </a:r>
          </a:p>
          <a:p>
            <a:pPr marL="342900" indent="-342900">
              <a:buClr>
                <a:schemeClr val="accent1">
                  <a:lumMod val="50000"/>
                </a:schemeClr>
              </a:buClr>
              <a:buFont typeface="Symbol" panose="05050102010706020507" pitchFamily="18" charset="2"/>
              <a:buChar char="·"/>
            </a:pPr>
            <a:r>
              <a:rPr lang="cs-CZ" sz="2000" b="1" u="sng" dirty="0" smtClean="0">
                <a:solidFill>
                  <a:schemeClr val="accent1">
                    <a:lumMod val="50000"/>
                  </a:schemeClr>
                </a:solidFill>
              </a:rPr>
              <a:t>D.V.1 má však změněnou podobu!!! – viz </a:t>
            </a:r>
            <a:r>
              <a:rPr lang="cs-CZ" sz="2000" b="1" u="sng" smtClean="0">
                <a:solidFill>
                  <a:schemeClr val="accent1">
                    <a:lumMod val="50000"/>
                  </a:schemeClr>
                </a:solidFill>
              </a:rPr>
              <a:t>následující </a:t>
            </a:r>
            <a:r>
              <a:rPr lang="cs-CZ" sz="2000" b="1" u="sng" smtClean="0">
                <a:solidFill>
                  <a:schemeClr val="accent1">
                    <a:lumMod val="50000"/>
                  </a:schemeClr>
                </a:solidFill>
              </a:rPr>
              <a:t>informace:</a:t>
            </a:r>
            <a:endParaRPr lang="cs-CZ" sz="2000" b="1" u="sng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>
              <a:buClr>
                <a:schemeClr val="accent1">
                  <a:lumMod val="50000"/>
                </a:schemeClr>
              </a:buClr>
              <a:buFont typeface="Symbol" panose="05050102010706020507" pitchFamily="18" charset="2"/>
              <a:buChar char="·"/>
            </a:pPr>
            <a:endParaRPr lang="cs-CZ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86026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486"/>
            <a:ext cx="9144000" cy="792088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29000">
                <a:srgbClr val="85C2FF"/>
              </a:gs>
              <a:gs pos="52000">
                <a:srgbClr val="C4D6EB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  <a:effectLst>
            <a:outerShdw blurRad="774700" dist="215900" dir="5400000" sx="92000" sy="92000" algn="t" rotWithShape="0">
              <a:schemeClr val="tx2">
                <a:lumMod val="40000"/>
                <a:lumOff val="60000"/>
                <a:alpha val="4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Vývojový diagram: údaje 11"/>
          <p:cNvSpPr/>
          <p:nvPr/>
        </p:nvSpPr>
        <p:spPr>
          <a:xfrm>
            <a:off x="5792445" y="6318946"/>
            <a:ext cx="3337883" cy="539054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8491"/>
              <a:gd name="connsiteY0" fmla="*/ 10000 h 10000"/>
              <a:gd name="connsiteX1" fmla="*/ 554 w 8491"/>
              <a:gd name="connsiteY1" fmla="*/ 0 h 10000"/>
              <a:gd name="connsiteX2" fmla="*/ 8491 w 8491"/>
              <a:gd name="connsiteY2" fmla="*/ 0 h 10000"/>
              <a:gd name="connsiteX3" fmla="*/ 8000 w 8491"/>
              <a:gd name="connsiteY3" fmla="*/ 10000 h 10000"/>
              <a:gd name="connsiteX4" fmla="*/ 0 w 8491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91" h="10000">
                <a:moveTo>
                  <a:pt x="0" y="10000"/>
                </a:moveTo>
                <a:cubicBezTo>
                  <a:pt x="185" y="6667"/>
                  <a:pt x="369" y="3333"/>
                  <a:pt x="554" y="0"/>
                </a:cubicBezTo>
                <a:lnTo>
                  <a:pt x="8491" y="0"/>
                </a:lnTo>
                <a:cubicBezTo>
                  <a:pt x="8327" y="3333"/>
                  <a:pt x="8164" y="6667"/>
                  <a:pt x="8000" y="10000"/>
                </a:cubicBezTo>
                <a:lnTo>
                  <a:pt x="0" y="1000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43000">
                <a:srgbClr val="85C2FF"/>
              </a:gs>
              <a:gs pos="100000">
                <a:schemeClr val="bg1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0" name="Pěticípá hvězda 19"/>
          <p:cNvSpPr/>
          <p:nvPr/>
        </p:nvSpPr>
        <p:spPr>
          <a:xfrm>
            <a:off x="8120181" y="2132856"/>
            <a:ext cx="593263" cy="540060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5" name="Pěticípá hvězda 24"/>
          <p:cNvSpPr/>
          <p:nvPr/>
        </p:nvSpPr>
        <p:spPr>
          <a:xfrm>
            <a:off x="6810115" y="2276871"/>
            <a:ext cx="651271" cy="580213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6" name="Pěticípá hvězda 25"/>
          <p:cNvSpPr/>
          <p:nvPr/>
        </p:nvSpPr>
        <p:spPr>
          <a:xfrm>
            <a:off x="5634800" y="2857084"/>
            <a:ext cx="772080" cy="760319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7" name="Pěticípá hvězda 26"/>
          <p:cNvSpPr/>
          <p:nvPr/>
        </p:nvSpPr>
        <p:spPr>
          <a:xfrm>
            <a:off x="4949874" y="4005064"/>
            <a:ext cx="1003523" cy="792088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8" name="Pěticípá hvězda 27"/>
          <p:cNvSpPr/>
          <p:nvPr/>
        </p:nvSpPr>
        <p:spPr>
          <a:xfrm>
            <a:off x="4786068" y="5185202"/>
            <a:ext cx="1167329" cy="908094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459577" y="645624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www.celnisprava.cz</a:t>
            </a:r>
            <a:endParaRPr lang="cs-CZ" dirty="0"/>
          </a:p>
        </p:txBody>
      </p:sp>
      <p:pic>
        <p:nvPicPr>
          <p:cNvPr id="14" name="Picture 18" descr="LOGO-smal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2801" y="0"/>
            <a:ext cx="792988" cy="79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0" descr="paveza_pruhle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74263"/>
            <a:ext cx="629595" cy="669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bdélník 14"/>
          <p:cNvSpPr/>
          <p:nvPr/>
        </p:nvSpPr>
        <p:spPr>
          <a:xfrm>
            <a:off x="539551" y="64573"/>
            <a:ext cx="78032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Tiskopis D.V.1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51520" y="1017252"/>
            <a:ext cx="87849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V</a:t>
            </a:r>
            <a:r>
              <a:rPr lang="cs-CZ" sz="2400" dirty="0"/>
              <a:t> souvislosti s nabytím účinnosti Nařízení komise v přenesené pravomoci (EU) 2016/341 k 1.5.2016 nabude účinnosti </a:t>
            </a:r>
            <a:r>
              <a:rPr lang="cs-CZ" sz="2400" b="1" u="sng" dirty="0"/>
              <a:t>nový tiskopis Prohlášení o údajích o celní hodnotě D.V.1</a:t>
            </a:r>
            <a:r>
              <a:rPr lang="cs-CZ" sz="2400" dirty="0"/>
              <a:t>, který je uveden v příloze 8 tohoto předpisu (viz článek 6 odst. 3).</a:t>
            </a:r>
          </a:p>
          <a:p>
            <a:endParaRPr lang="cs-CZ" sz="2400" dirty="0" smtClean="0"/>
          </a:p>
          <a:p>
            <a:r>
              <a:rPr lang="cs-CZ" sz="2400" dirty="0" smtClean="0"/>
              <a:t>Nový </a:t>
            </a:r>
            <a:r>
              <a:rPr lang="cs-CZ" sz="2400" dirty="0"/>
              <a:t>tiskopis </a:t>
            </a:r>
            <a:r>
              <a:rPr lang="cs-CZ" sz="2400" u="sng" dirty="0"/>
              <a:t>nahradí od 1.5.2016 dosavadní tiskopisy Prohlášení o údajích o celní hodnotě </a:t>
            </a:r>
            <a:r>
              <a:rPr lang="cs-CZ" sz="2400" u="sng" dirty="0" smtClean="0"/>
              <a:t>D.V.1 a D.V.BIS</a:t>
            </a:r>
            <a:r>
              <a:rPr lang="cs-CZ" sz="2400" dirty="0" smtClean="0"/>
              <a:t> </a:t>
            </a:r>
            <a:r>
              <a:rPr lang="cs-CZ" sz="2400" dirty="0"/>
              <a:t>používané dle příloh 28 a 29 Nařízení komise (EHS) </a:t>
            </a:r>
            <a:r>
              <a:rPr lang="cs-CZ" sz="2400" dirty="0" smtClean="0"/>
              <a:t>č</a:t>
            </a:r>
            <a:r>
              <a:rPr lang="cs-CZ" sz="2400" dirty="0"/>
              <a:t>. </a:t>
            </a:r>
            <a:r>
              <a:rPr lang="cs-CZ" sz="2400" smtClean="0"/>
              <a:t>2454/93</a:t>
            </a:r>
            <a:r>
              <a:rPr lang="cs-CZ" sz="2400" dirty="0"/>
              <a:t> </a:t>
            </a:r>
            <a:r>
              <a:rPr lang="cs-CZ" sz="2400" dirty="0" smtClean="0"/>
              <a:t>(D.V.1 BIS je zrušeno).</a:t>
            </a:r>
            <a:endParaRPr lang="cs-CZ" sz="2400" dirty="0"/>
          </a:p>
          <a:p>
            <a:pPr marL="342900" lvl="0" indent="-342900">
              <a:buClr>
                <a:schemeClr val="accent1">
                  <a:lumMod val="50000"/>
                </a:schemeClr>
              </a:buClr>
              <a:buFont typeface="Symbol" panose="05050102010706020507" pitchFamily="18" charset="2"/>
              <a:buChar char="·"/>
            </a:pPr>
            <a:endParaRPr lang="cs-CZ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6373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486"/>
            <a:ext cx="9144000" cy="792088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29000">
                <a:srgbClr val="85C2FF"/>
              </a:gs>
              <a:gs pos="52000">
                <a:srgbClr val="C4D6EB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  <a:effectLst>
            <a:outerShdw blurRad="774700" dist="215900" dir="5400000" sx="92000" sy="92000" algn="t" rotWithShape="0">
              <a:schemeClr val="tx2">
                <a:lumMod val="40000"/>
                <a:lumOff val="60000"/>
                <a:alpha val="4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Vývojový diagram: údaje 11"/>
          <p:cNvSpPr/>
          <p:nvPr/>
        </p:nvSpPr>
        <p:spPr>
          <a:xfrm>
            <a:off x="5792445" y="6318946"/>
            <a:ext cx="3337883" cy="539054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8491"/>
              <a:gd name="connsiteY0" fmla="*/ 10000 h 10000"/>
              <a:gd name="connsiteX1" fmla="*/ 554 w 8491"/>
              <a:gd name="connsiteY1" fmla="*/ 0 h 10000"/>
              <a:gd name="connsiteX2" fmla="*/ 8491 w 8491"/>
              <a:gd name="connsiteY2" fmla="*/ 0 h 10000"/>
              <a:gd name="connsiteX3" fmla="*/ 8000 w 8491"/>
              <a:gd name="connsiteY3" fmla="*/ 10000 h 10000"/>
              <a:gd name="connsiteX4" fmla="*/ 0 w 8491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91" h="10000">
                <a:moveTo>
                  <a:pt x="0" y="10000"/>
                </a:moveTo>
                <a:cubicBezTo>
                  <a:pt x="185" y="6667"/>
                  <a:pt x="369" y="3333"/>
                  <a:pt x="554" y="0"/>
                </a:cubicBezTo>
                <a:lnTo>
                  <a:pt x="8491" y="0"/>
                </a:lnTo>
                <a:cubicBezTo>
                  <a:pt x="8327" y="3333"/>
                  <a:pt x="8164" y="6667"/>
                  <a:pt x="8000" y="10000"/>
                </a:cubicBezTo>
                <a:lnTo>
                  <a:pt x="0" y="1000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43000">
                <a:srgbClr val="85C2FF"/>
              </a:gs>
              <a:gs pos="100000">
                <a:schemeClr val="bg1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0" name="Pěticípá hvězda 19"/>
          <p:cNvSpPr/>
          <p:nvPr/>
        </p:nvSpPr>
        <p:spPr>
          <a:xfrm>
            <a:off x="8120181" y="2132856"/>
            <a:ext cx="593263" cy="540060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5" name="Pěticípá hvězda 24"/>
          <p:cNvSpPr/>
          <p:nvPr/>
        </p:nvSpPr>
        <p:spPr>
          <a:xfrm>
            <a:off x="6810115" y="2276871"/>
            <a:ext cx="651271" cy="580213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6" name="Pěticípá hvězda 25"/>
          <p:cNvSpPr/>
          <p:nvPr/>
        </p:nvSpPr>
        <p:spPr>
          <a:xfrm>
            <a:off x="5634800" y="2857084"/>
            <a:ext cx="772080" cy="760319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7" name="Pěticípá hvězda 26"/>
          <p:cNvSpPr/>
          <p:nvPr/>
        </p:nvSpPr>
        <p:spPr>
          <a:xfrm>
            <a:off x="4949874" y="4005064"/>
            <a:ext cx="1003523" cy="792088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8" name="Pěticípá hvězda 27"/>
          <p:cNvSpPr/>
          <p:nvPr/>
        </p:nvSpPr>
        <p:spPr>
          <a:xfrm>
            <a:off x="4786068" y="5185202"/>
            <a:ext cx="1167329" cy="908094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459577" y="645624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www.celnisprava.cz</a:t>
            </a:r>
            <a:endParaRPr lang="cs-CZ" dirty="0"/>
          </a:p>
        </p:txBody>
      </p:sp>
      <p:pic>
        <p:nvPicPr>
          <p:cNvPr id="14" name="Picture 18" descr="LOGO-smal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2801" y="0"/>
            <a:ext cx="792988" cy="79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0" descr="paveza_pruhle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483" y="1632596"/>
            <a:ext cx="2301962" cy="244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Obdélník 16"/>
          <p:cNvSpPr/>
          <p:nvPr/>
        </p:nvSpPr>
        <p:spPr>
          <a:xfrm>
            <a:off x="2287924" y="4149080"/>
            <a:ext cx="436311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cs-CZ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Děkuji Vám za pozornost</a:t>
            </a:r>
            <a:endParaRPr lang="cs-CZ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67543" y="165175"/>
            <a:ext cx="7652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spc="3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Celní správa České republiky</a:t>
            </a:r>
            <a:endParaRPr lang="cs-CZ" sz="3200" b="1" spc="3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5127129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blona prezentace - paveza-cz-new.potx [jen pro čtení]" id="{A2052ED0-13C7-4DDB-9EBF-D99EA7C244D4}" vid="{4AE78653-C9A2-4472-80FE-B471AD614FA6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97EC92E38AA534086B38C22C928EA7C" ma:contentTypeVersion="5" ma:contentTypeDescription="Vytvořit nový dokument" ma:contentTypeScope="" ma:versionID="6c6e6cfbb54b8f0a3756312a1eb4000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06a353026dfbed1c1814c3f9bfe15c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 ma:readOnly="true"/>
        <xsd:element ref="dc:title" minOccurs="0" maxOccurs="1" ma:index="7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8A1322-6F37-4F51-BB26-CE1C6A5864F1}"/>
</file>

<file path=customXml/itemProps2.xml><?xml version="1.0" encoding="utf-8"?>
<ds:datastoreItem xmlns:ds="http://schemas.openxmlformats.org/officeDocument/2006/customXml" ds:itemID="{2142557D-5F05-4E73-87BF-4AD81F63C8CD}"/>
</file>

<file path=customXml/itemProps3.xml><?xml version="1.0" encoding="utf-8"?>
<ds:datastoreItem xmlns:ds="http://schemas.openxmlformats.org/officeDocument/2006/customXml" ds:itemID="{1838780A-2427-4B42-AFA0-1FB19B270268}"/>
</file>

<file path=docProps/app.xml><?xml version="1.0" encoding="utf-8"?>
<Properties xmlns="http://schemas.openxmlformats.org/officeDocument/2006/extended-properties" xmlns:vt="http://schemas.openxmlformats.org/officeDocument/2006/docPropsVTypes">
  <Template>Šblona prezentace - paveza-cz-new</Template>
  <TotalTime>3876</TotalTime>
  <Words>270</Words>
  <Application>Microsoft Office PowerPoint</Application>
  <PresentationFormat>Předvádění na obrazovce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Georgia</vt:lpstr>
      <vt:lpstr>Symbol</vt:lpstr>
      <vt:lpstr>Times New Roman</vt:lpstr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Celní správa České republiky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Lenc Vladimír Mgr.</dc:creator>
  <cp:lastModifiedBy>Kulvejt Bohumil Mgr.</cp:lastModifiedBy>
  <cp:revision>104</cp:revision>
  <cp:lastPrinted>2012-03-29T05:49:15Z</cp:lastPrinted>
  <dcterms:created xsi:type="dcterms:W3CDTF">2014-06-05T04:43:23Z</dcterms:created>
  <dcterms:modified xsi:type="dcterms:W3CDTF">2016-04-26T11:44:01Z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0x010100A97EC92E38AA534086B38C22C928EA7C</vt:lpwstr>
  </property>
  <property fmtid="{D5CDD505-2E9C-101B-9397-08002B2CF9AE}" pid="3" name="TemplateUrl">
    <vt:lpwstr/>
  </property>
  <property fmtid="{D5CDD505-2E9C-101B-9397-08002B2CF9AE}" pid="4" name="Order">
    <vt:r8>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</Properties>
</file>