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4"/>
  </p:notesMasterIdLst>
  <p:sldIdLst>
    <p:sldId id="311" r:id="rId5"/>
    <p:sldId id="361" r:id="rId6"/>
    <p:sldId id="354" r:id="rId7"/>
    <p:sldId id="355" r:id="rId8"/>
    <p:sldId id="356" r:id="rId9"/>
    <p:sldId id="357" r:id="rId10"/>
    <p:sldId id="358" r:id="rId11"/>
    <p:sldId id="360" r:id="rId12"/>
    <p:sldId id="359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c Vladimír Mgr." initials="LVM" lastIdx="1" clrIdx="0">
    <p:extLst>
      <p:ext uri="{19B8F6BF-5375-455C-9EA6-DF929625EA0E}">
        <p15:presenceInfo xmlns:p15="http://schemas.microsoft.com/office/powerpoint/2012/main" userId="S-1-5-21-546485500-1578478505-2966661195-248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19" autoAdjust="0"/>
  </p:normalViewPr>
  <p:slideViewPr>
    <p:cSldViewPr>
      <p:cViewPr varScale="1">
        <p:scale>
          <a:sx n="100" d="100"/>
          <a:sy n="100" d="100"/>
        </p:scale>
        <p:origin x="1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05F35-8AAD-4085-A90B-54338EB93A64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1EE23-5C2D-4054-826A-86EC4DF143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41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0307DC-7CAC-462B-BF9A-C140CA6D3510}" type="datetimeFigureOut">
              <a:rPr lang="cs-CZ" smtClean="0"/>
              <a:pPr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Picture 20" descr="paveza_pruh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908720"/>
            <a:ext cx="2021409" cy="215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67543" y="165175"/>
            <a:ext cx="765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pc="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Celní správa České republiky</a:t>
            </a:r>
            <a:endParaRPr lang="cs-CZ" sz="3200" b="1" spc="3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-1" y="3181032"/>
            <a:ext cx="91238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ZMĚNY V PROVÁDĚCÍCH PŘEDPISECH – CELNÍ HODNOTA </a:t>
            </a:r>
          </a:p>
          <a:p>
            <a:pPr algn="ctr">
              <a:lnSpc>
                <a:spcPct val="150000"/>
              </a:lnSpc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(Stručný přehled k IA a DA k UCC)</a:t>
            </a:r>
            <a:endParaRPr lang="cs-CZ" sz="28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cs-CZ" sz="28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267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848872" cy="5094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algn="just">
              <a:spcBef>
                <a:spcPts val="600"/>
              </a:spcBef>
              <a:spcAft>
                <a:spcPts val="0"/>
              </a:spcAft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 dni 1.5.2016 dochází k nabytí účinnosti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následujících nových celních předpisů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Unie:</a:t>
            </a:r>
            <a:endParaRPr lang="cs-CZ" sz="16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36195" lvl="1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540385" algn="l"/>
              </a:tabLst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nařízením Evropského parlamentu a Rady (EU) č. 952/2013 ze dne 9. října 2013, kterým se stanoví celní kodex Unie (dále jen „UCC“) ,</a:t>
            </a:r>
            <a:endParaRPr lang="cs-CZ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195" lvl="1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540385" algn="l"/>
              </a:tabLst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nařízením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Komise v přenesené pravomoci (EU) 2015/2446 ze dne 28. července 2015, kterým se doplňuje nařízení Evropského parlamentu a Rady (EU) č. 952/2013, pokud jde o podrobná pravidla k některým ustanovením celního kodexu Unie, v platném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znění (dále jen „DA“),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195" lvl="1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540385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prováděcím nařízení Komise (EU) 2015/2447 ze dne 24. listopadu 2015, kterým se stanoví prováděcí pravidla k některým ustanovením nařízení Evropského parlamentu a Rady (EU) č. 952/2013, kterým se stanoví celní kodex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Unie (dále jen „IA“),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195" lvl="1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  <a:tabLst>
                <a:tab pos="540385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nařízením Komise v přenesené pravomoci (EU) 2016/341 ze dne 17. prosince 2015 kterým se doplňuje nařízení Evropského parlamentu a Rady (EU) č. 952/2013, pokud jde o přechodná pravidla k některým ustanovením celního kodexu Unie, pokud příslušné elektronické systémy dosud nejsou v provozu, a kterým se mění nařízení v přenesené pravomoci (EU)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2015/2446 (dále jen „TDA“).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42844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ástupný symbol pro obsah 2"/>
          <p:cNvSpPr txBox="1">
            <a:spLocks/>
          </p:cNvSpPr>
          <p:nvPr/>
        </p:nvSpPr>
        <p:spPr>
          <a:xfrm>
            <a:off x="251520" y="1484784"/>
            <a:ext cx="8784976" cy="534078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19088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/>
              <a:t>IA ruší pravidlo uznávání předchozího prodeje v řetězci postupných prodejů jako základu pro určení celní hodnoty.</a:t>
            </a:r>
          </a:p>
          <a:p>
            <a:pPr marL="365125" indent="-319088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/>
              <a:t>Hodnota transakce zboží se určí v okamžiku přijetí celního prohlášení na základě prodeje, ke kterému došlo bezprostředně před vstupem zboží na celní území EU (čl. 128 odst. 1 IA)</a:t>
            </a:r>
          </a:p>
          <a:p>
            <a:pPr marL="365125" indent="-319088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/>
              <a:t>Pokud je zboží prodáváno pro vývoz na celní území Unie nikoli před vstupem zboží na dané celní území, ale v okamžiku, kdy je v dočasném uskladnění nebo je propuštěno do zvláštního režimu s výjimkou vnitřního tranzitu, konečného užití nebo pasivního zušlechťovacího styku, určí se převodní hodnota na základě tohoto </a:t>
            </a:r>
            <a:r>
              <a:rPr lang="cs-CZ" sz="2400" dirty="0" smtClean="0"/>
              <a:t>prodeje (čl. 128 odst. 2 IA). </a:t>
            </a:r>
            <a:endParaRPr lang="cs-CZ" sz="2400" dirty="0"/>
          </a:p>
          <a:p>
            <a:pPr marL="45720" indent="0">
              <a:buNone/>
            </a:pPr>
            <a:r>
              <a:rPr lang="cs-CZ" sz="2400" dirty="0" smtClean="0"/>
              <a:t>Článek </a:t>
            </a:r>
            <a:r>
              <a:rPr lang="cs-CZ" sz="2400" dirty="0"/>
              <a:t>347 IA – dočasná výjimka, </a:t>
            </a:r>
            <a:r>
              <a:rPr lang="cs-CZ" sz="2400" dirty="0" smtClean="0"/>
              <a:t>týkající </a:t>
            </a:r>
            <a:r>
              <a:rPr lang="cs-CZ" sz="2400" dirty="0"/>
              <a:t>se </a:t>
            </a:r>
            <a:r>
              <a:rPr lang="cs-CZ" sz="2400" dirty="0" smtClean="0"/>
              <a:t>čl. 128 odst. 1 IA :</a:t>
            </a:r>
            <a:endParaRPr lang="cs-CZ" sz="2400" dirty="0"/>
          </a:p>
          <a:p>
            <a:pPr marL="46037" indent="0"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400" dirty="0" smtClean="0"/>
              <a:t>1. Je-li </a:t>
            </a:r>
            <a:r>
              <a:rPr lang="cs-CZ" sz="2400" dirty="0"/>
              <a:t>osoba, jejímž jménem je prohlášení podáno, vázána smlouvou, která byla uzavřena před 18. lednem 2016, lze převodní hodnotu zboží určit na základě prodeje, ke kterému došlo před prodejem </a:t>
            </a:r>
            <a:r>
              <a:rPr lang="cs-CZ" sz="2400" dirty="0" smtClean="0"/>
              <a:t>uvedeným v </a:t>
            </a:r>
            <a:r>
              <a:rPr lang="cs-CZ" sz="2400" dirty="0"/>
              <a:t>čl. 128 </a:t>
            </a:r>
            <a:r>
              <a:rPr lang="cs-CZ" sz="2400" dirty="0" smtClean="0"/>
              <a:t>odst. </a:t>
            </a:r>
            <a:r>
              <a:rPr lang="cs-CZ" sz="2400" dirty="0"/>
              <a:t>1 tohoto nařízení. </a:t>
            </a:r>
          </a:p>
          <a:p>
            <a:pPr marL="46037" indent="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pt-BR" sz="2400" dirty="0"/>
              <a:t>2. Tento článek se použije do 31. prosince 2017. 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539551" y="64573"/>
            <a:ext cx="78032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Hodnota zboží pro celní účely – převodní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hodnota (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čl. 70 odst. 1 UCC a čl. 128 IA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0980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539551" y="64573"/>
            <a:ext cx="7803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Slevy  (čl. 70 odst. 1 a 2 UCC, čl. 130 IA) 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1" y="1131728"/>
            <a:ext cx="894436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Problematika slev byla nově přímo uvedena do samostatného ustanovení, přičemž základní princip pro akceptaci slevy zůstal, tj. že sleva musí být smluvně upravena v okamžiku přijetí celního prohlášení a slevy vyplývající ze změn smlouvy po okamžiku přijetí celního prohlášení nebudou akceptovány pro účely určení či úpravy celní hodnoty. </a:t>
            </a: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Citace čl. 130 IA: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1. Pro </a:t>
            </a:r>
            <a:r>
              <a:rPr lang="cs-CZ" dirty="0"/>
              <a:t>účely určování celní hodnoty podle čl. 70 odst. 1 kodexu se slevy zohledňují, jestliže je uplatnění slev a jejich výše v době přijetí celního prohlášení upraveno v prodejní smlouvě. </a:t>
            </a:r>
          </a:p>
          <a:p>
            <a:r>
              <a:rPr lang="cs-CZ" dirty="0"/>
              <a:t>2. Slevy za včasnou platbu se zohledňují u zboží, za nějž cena nebyla v okamžiku přijetí celního prohlášení skutečně zaplacena. </a:t>
            </a:r>
          </a:p>
          <a:p>
            <a:r>
              <a:rPr lang="cs-CZ" dirty="0"/>
              <a:t>3. Ke slevám založeným na úpravách provedených ve smlouvě po přijetí celního prohlášení se nepřihlíží. </a:t>
            </a:r>
            <a:endParaRPr lang="cs-CZ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9362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ástupný symbol pro obsah 2"/>
          <p:cNvSpPr txBox="1">
            <a:spLocks/>
          </p:cNvSpPr>
          <p:nvPr/>
        </p:nvSpPr>
        <p:spPr>
          <a:xfrm>
            <a:off x="323528" y="1131728"/>
            <a:ext cx="8640960" cy="3074201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1" indent="-280988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Poplatky vybírané za poštovní zásilky </a:t>
            </a:r>
          </a:p>
          <a:p>
            <a:pPr marL="84137" lvl="1" indent="0">
              <a:buClr>
                <a:schemeClr val="accent1">
                  <a:lumMod val="50000"/>
                </a:schemeClr>
              </a:buClr>
              <a:buNone/>
            </a:pP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125" lvl="1" indent="-280988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Toto ustanovení obsahuje již pouze jediný odstavec, který stanoví, že:</a:t>
            </a:r>
          </a:p>
          <a:p>
            <a:pPr marL="84137" lvl="1" indent="0" algn="just">
              <a:buClr>
                <a:schemeClr val="accent1">
                  <a:lumMod val="50000"/>
                </a:schemeClr>
              </a:buClr>
              <a:buNone/>
            </a:pPr>
            <a:r>
              <a:rPr lang="cs-CZ" sz="2400" b="1" u="sng" dirty="0" smtClean="0">
                <a:solidFill>
                  <a:schemeClr val="accent1">
                    <a:lumMod val="50000"/>
                  </a:schemeClr>
                </a:solidFill>
              </a:rPr>
              <a:t>Poštovné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 vybírané za zboží zasílané poštou až na místo určení                  se s výjimkou dodatečných poštovních poplatků vybíraných na celním území EU </a:t>
            </a:r>
            <a:r>
              <a:rPr lang="cs-CZ" sz="2400" b="1" u="sng" dirty="0" smtClean="0">
                <a:solidFill>
                  <a:schemeClr val="accent1">
                    <a:lumMod val="50000"/>
                  </a:schemeClr>
                </a:solidFill>
              </a:rPr>
              <a:t>zahrnuje do celní hodnoty tohoto zboží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365125" lvl="1" indent="-280988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39551" y="64573"/>
            <a:ext cx="7803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Poštovné 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(čl. 70 odst. 1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UCC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, čl.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139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IA) 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7776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539551" y="64573"/>
            <a:ext cx="78032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Zjednodušení při určování celní hodnoty </a:t>
            </a:r>
          </a:p>
          <a:p>
            <a:pPr marL="45720" lvl="0" indent="0" algn="ctr">
              <a:buNone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   (čl. 73 UCC, čl. 71 DA) 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2" y="2110204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V 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prováděcích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předpisech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účinných před 1.5.2016 bylo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možné zjednodušeným postupem určovat pouze připočitatelné náklady (doprava, pojištění licenční poplatky…) a odečitatelné náklady (doprava v EU, nákupní provize…). Již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ze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samotného znění celního kodexu Unie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vyplývá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změna spočívající v umožnění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zjednodušeného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určování celní hodnoty i např. na výrobní náklady. </a:t>
            </a:r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1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1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Prováděcí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předpis stanoví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v čl. 71 DA podmínky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pro povolení takového zjednodušeného postupu. </a:t>
            </a:r>
          </a:p>
        </p:txBody>
      </p:sp>
    </p:spTree>
    <p:extLst>
      <p:ext uri="{BB962C8B-B14F-4D97-AF65-F5344CB8AC3E}">
        <p14:creationId xmlns:p14="http://schemas.microsoft.com/office/powerpoint/2010/main" val="129736362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539551" y="64573"/>
            <a:ext cx="7803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Prohlášení o údajích o celní hodnotě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017252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Prohlášení o údajích o celní hodnotě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upravuje UCC DA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Příloha 1, part 1/3 - Příloha B, kap.3 oddíl 2 pozn.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</a:p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 rámci tohoto ustanovení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byl změněn limit stanovený do 30.4.2016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čl. 179 odst. 1 písm. a) Nařízení Komise (EHS) č. 2454/93 tj. nevyžadování předkládání Prohlášení o údajích o celní hodnotě, jestliže hodnota jedné zásilky dováženého zboží nepřesahuje 10 000 EUR, pokud se nejedná o část zásilky nebo o opakované zásilky téhož odesilatele témuž příjemci. Tento limit je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nově zvýšen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na 20 000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EUR /od 1.5. 2016 dle čl. 6 odst. 5 písm. a) TDA/. </a:t>
            </a:r>
          </a:p>
          <a:p>
            <a:pPr marL="34290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Návrh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již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sice nepředpokládá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písemnou „formulářovou“ formu podání Prohlášení o údajích o celní hodnotě D.V.1 a tyto údaje budou součástí celního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prohlášení, ale dle čl. 6 Nařízení Komise v přenesené pravomoci  (EU) 2016/341, lze prohlášení o údajích o celní hodnotě D.V.1 přechodně používat až do dne nasazení AIS (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Automated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System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) nejdéle však do 31. 12. 2020).</a:t>
            </a:r>
          </a:p>
          <a:p>
            <a:pPr marL="34290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r>
              <a:rPr lang="cs-CZ" sz="2000" b="1" u="sng" dirty="0" smtClean="0">
                <a:solidFill>
                  <a:schemeClr val="accent1">
                    <a:lumMod val="50000"/>
                  </a:schemeClr>
                </a:solidFill>
              </a:rPr>
              <a:t>D.V.1 má však změněnou podobu!!! – viz </a:t>
            </a:r>
            <a:r>
              <a:rPr lang="cs-CZ" sz="2000" b="1" u="sng" smtClean="0">
                <a:solidFill>
                  <a:schemeClr val="accent1">
                    <a:lumMod val="50000"/>
                  </a:schemeClr>
                </a:solidFill>
              </a:rPr>
              <a:t>následující </a:t>
            </a:r>
            <a:r>
              <a:rPr lang="cs-CZ" sz="2000" b="1" u="sng" smtClean="0">
                <a:solidFill>
                  <a:schemeClr val="accent1">
                    <a:lumMod val="50000"/>
                  </a:schemeClr>
                </a:solidFill>
              </a:rPr>
              <a:t>informace:</a:t>
            </a:r>
            <a:endParaRPr lang="cs-CZ" sz="20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6026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4263"/>
            <a:ext cx="629595" cy="66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539551" y="64573"/>
            <a:ext cx="780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Tiskopis D.V.1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017252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</a:t>
            </a:r>
            <a:r>
              <a:rPr lang="cs-CZ" sz="2400" dirty="0"/>
              <a:t> souvislosti s nabytím účinnosti Nařízení komise v přenesené pravomoci (EU) 2016/341 k 1.5.2016 nabude účinnosti </a:t>
            </a:r>
            <a:r>
              <a:rPr lang="cs-CZ" sz="2400" b="1" u="sng" dirty="0"/>
              <a:t>nový tiskopis Prohlášení o údajích o celní hodnotě D.V.1</a:t>
            </a:r>
            <a:r>
              <a:rPr lang="cs-CZ" sz="2400" dirty="0"/>
              <a:t>, který je uveden v příloze 8 tohoto předpisu (viz článek 6 odst. 3).</a:t>
            </a:r>
          </a:p>
          <a:p>
            <a:endParaRPr lang="cs-CZ" sz="2400" dirty="0" smtClean="0"/>
          </a:p>
          <a:p>
            <a:r>
              <a:rPr lang="cs-CZ" sz="2400" dirty="0" smtClean="0"/>
              <a:t>Nový </a:t>
            </a:r>
            <a:r>
              <a:rPr lang="cs-CZ" sz="2400" dirty="0"/>
              <a:t>tiskopis </a:t>
            </a:r>
            <a:r>
              <a:rPr lang="cs-CZ" sz="2400" u="sng" dirty="0"/>
              <a:t>nahradí od 1.5.2016 dosavadní tiskopisy Prohlášení o údajích o celní hodnotě </a:t>
            </a:r>
            <a:r>
              <a:rPr lang="cs-CZ" sz="2400" u="sng" dirty="0" smtClean="0"/>
              <a:t>D.V.1 a D.V.BIS</a:t>
            </a:r>
            <a:r>
              <a:rPr lang="cs-CZ" sz="2400" dirty="0" smtClean="0"/>
              <a:t> </a:t>
            </a:r>
            <a:r>
              <a:rPr lang="cs-CZ" sz="2400" dirty="0"/>
              <a:t>používané dle příloh 28 a 29 Nařízení komise (EHS) </a:t>
            </a:r>
            <a:r>
              <a:rPr lang="cs-CZ" sz="2400" dirty="0" smtClean="0"/>
              <a:t>č</a:t>
            </a:r>
            <a:r>
              <a:rPr lang="cs-CZ" sz="2400" dirty="0"/>
              <a:t>. </a:t>
            </a:r>
            <a:r>
              <a:rPr lang="cs-CZ" sz="2400" smtClean="0"/>
              <a:t>2454/93</a:t>
            </a:r>
            <a:r>
              <a:rPr lang="cs-CZ" sz="2400" dirty="0"/>
              <a:t> </a:t>
            </a:r>
            <a:r>
              <a:rPr lang="cs-CZ" sz="2400" dirty="0" smtClean="0"/>
              <a:t>(D.V.1 BIS je zrušeno).</a:t>
            </a:r>
            <a:endParaRPr lang="cs-CZ" sz="2400" dirty="0"/>
          </a:p>
          <a:p>
            <a:pPr marL="342900" lvl="0" indent="-3429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·"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637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Vývojový diagram: údaje 11"/>
          <p:cNvSpPr/>
          <p:nvPr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59577" y="645624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www.celnisprava.cz</a:t>
            </a:r>
            <a:endParaRPr lang="cs-CZ" dirty="0"/>
          </a:p>
        </p:txBody>
      </p:sp>
      <p:pic>
        <p:nvPicPr>
          <p:cNvPr id="14" name="Picture 18" descr="LOGO-smal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801" y="0"/>
            <a:ext cx="792988" cy="7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83" y="1632596"/>
            <a:ext cx="2301962" cy="244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bdélník 16"/>
          <p:cNvSpPr/>
          <p:nvPr/>
        </p:nvSpPr>
        <p:spPr>
          <a:xfrm>
            <a:off x="2287924" y="4149080"/>
            <a:ext cx="436311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Děkuji Vám za pozornost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67543" y="165175"/>
            <a:ext cx="765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pc="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Celní správa České republiky</a:t>
            </a:r>
            <a:endParaRPr lang="cs-CZ" sz="3200" b="1" spc="3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127129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blona prezentace - paveza-cz-new.potx [jen pro čtení]" id="{A2052ED0-13C7-4DDB-9EBF-D99EA7C244D4}" vid="{4AE78653-C9A2-4472-80FE-B471AD614FA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7EC92E38AA534086B38C22C928EA7C" ma:contentTypeVersion="5" ma:contentTypeDescription="Vytvořit nový dokument" ma:contentTypeScope="" ma:versionID="6c6e6cfbb54b8f0a3756312a1eb400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06a353026dfbed1c1814c3f9bfe15c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7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8A1322-6F37-4F51-BB26-CE1C6A5864F1}"/>
</file>

<file path=customXml/itemProps2.xml><?xml version="1.0" encoding="utf-8"?>
<ds:datastoreItem xmlns:ds="http://schemas.openxmlformats.org/officeDocument/2006/customXml" ds:itemID="{2142557D-5F05-4E73-87BF-4AD81F63C8CD}"/>
</file>

<file path=customXml/itemProps3.xml><?xml version="1.0" encoding="utf-8"?>
<ds:datastoreItem xmlns:ds="http://schemas.openxmlformats.org/officeDocument/2006/customXml" ds:itemID="{1838780A-2427-4B42-AFA0-1FB19B270268}"/>
</file>

<file path=docProps/app.xml><?xml version="1.0" encoding="utf-8"?>
<Properties xmlns="http://schemas.openxmlformats.org/officeDocument/2006/extended-properties" xmlns:vt="http://schemas.openxmlformats.org/officeDocument/2006/docPropsVTypes">
  <Template>Šblona prezentace - paveza-cz-new</Template>
  <TotalTime>3876</TotalTime>
  <Words>270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Symbol</vt:lpstr>
      <vt:lpstr>Times New Roman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Celní správa České republiky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Lenc Vladimír Mgr.</dc:creator>
  <cp:lastModifiedBy>Kulvejt Bohumil Mgr.</cp:lastModifiedBy>
  <cp:revision>104</cp:revision>
  <cp:lastPrinted>2012-03-29T05:49:15Z</cp:lastPrinted>
  <dcterms:created xsi:type="dcterms:W3CDTF">2014-06-05T04:43:23Z</dcterms:created>
  <dcterms:modified xsi:type="dcterms:W3CDTF">2016-04-26T11:44:01Z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0x010100A97EC92E38AA534086B38C22C928EA7C</vt:lpwstr>
  </property>
  <property fmtid="{D5CDD505-2E9C-101B-9397-08002B2CF9AE}" pid="3" name="TemplateUrl">
    <vt:lpwstr/>
  </property>
  <property fmtid="{D5CDD505-2E9C-101B-9397-08002B2CF9AE}" pid="4" name="Order">
    <vt:r8>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</Properties>
</file>